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6"/>
  </p:notesMasterIdLst>
  <p:sldIdLst>
    <p:sldId id="256" r:id="rId5"/>
    <p:sldId id="271" r:id="rId6"/>
    <p:sldId id="257" r:id="rId7"/>
    <p:sldId id="265" r:id="rId8"/>
    <p:sldId id="262" r:id="rId9"/>
    <p:sldId id="268" r:id="rId10"/>
    <p:sldId id="269" r:id="rId11"/>
    <p:sldId id="270" r:id="rId12"/>
    <p:sldId id="263" r:id="rId13"/>
    <p:sldId id="264" r:id="rId14"/>
    <p:sldId id="258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E5AF532-D8F5-1BAA-2E53-F8E6418E1730}" name="Bennett, Lindsey M CIV (USA)" initials="" userId="S::lindsey.m.bennett5.civ@us.navy.mil::5e88240c-f1b2-407a-969c-3441c1ab00d0" providerId="AD"/>
  <p188:author id="{1C49C56E-A489-A607-8B39-401E88B80989}" name="Langdon, Sarah R CIV USN COMNAVSAFECOM NOR VA (USA)" initials="SL" userId="S::sarah.r.langdon.civ@us.navy.mil::5f2df0bc-09bb-4658-a4d3-94702a19760c" providerId="AD"/>
  <p188:author id="{5FEC28B2-1DB6-981A-2596-ED46C00C4AFD}" name="Robinson, Charity M CTR USN COMNAVSAFECOM NOR VA (USA)" initials="R(" userId="S::charity.m.robinson3.ctr@us.navy.mil::336b30c8-72dd-4952-9a25-36274ed3b9a4" providerId="AD"/>
  <p188:author id="{FA15E2B3-0F98-EADA-31A4-245EC6E770FC}" name="charity.m.robinson3" initials="CR" userId="S-1-5-21-1801674531-2146617017-725345543-994496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F321D"/>
    <a:srgbClr val="BF43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1A71D03-7ABB-7431-0722-3C9E10B712EF}" v="8" dt="2025-11-05T20:15:22.980"/>
    <p1510:client id="{209FDE38-47D4-4985-BE0F-5C009FC4818C}" v="4" dt="2025-11-05T18:44:41.37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570"/>
    <p:restoredTop sz="94671"/>
  </p:normalViewPr>
  <p:slideViewPr>
    <p:cSldViewPr snapToGrid="0">
      <p:cViewPr varScale="1">
        <p:scale>
          <a:sx n="68" d="100"/>
          <a:sy n="68" d="100"/>
        </p:scale>
        <p:origin x="19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8/10/relationships/authors" Target="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6C0C34-78A0-4090-B318-B094E92100A2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26C426-D0D7-45BE-A82F-414E8371D7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4424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BF4324"/>
                </a:solidFill>
              </a:rPr>
              <a:t>Carbon monoxide (CO), often referred to as the “invisible killer,” is a poisonous gas that has no color or odor. Because it cannot be detected by human senses, individuals may be unaware when they are being exposed to it. </a:t>
            </a:r>
            <a:r>
              <a:rPr lang="en-US" sz="1200" dirty="0">
                <a:solidFill>
                  <a:srgbClr val="BF4324"/>
                </a:solidFill>
                <a:sym typeface="Roboto"/>
              </a:rPr>
              <a:t>Anyone can be at risk, including infants and the elderly.  Here are some tips to stay safe: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26C426-D0D7-45BE-A82F-414E8371D70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066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srgbClr val="BF4324"/>
                </a:solidFill>
              </a:rPr>
              <a:t>Holiday celebrations, twinkling lights, and winter greenery are hallmarks of the season that can quickly become fire hazards. </a:t>
            </a:r>
          </a:p>
          <a:p>
            <a:r>
              <a:rPr lang="en-US" sz="1200" dirty="0">
                <a:solidFill>
                  <a:srgbClr val="BF4324"/>
                </a:solidFill>
              </a:rPr>
              <a:t>In 2023, there were 344,600 home fires and 2,890 deaths reported across the United States, highlighting the continued need for fire prevention and safety awareness.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26C426-D0D7-45BE-A82F-414E8371D70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0759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FEF351-3345-FEB3-1D5C-A496869904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74CD64-6B70-4007-BF84-28B83174A0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AA8D05-7DE8-F28B-8E69-385E43483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58D31-6C13-2842-A9B3-0315D1E27DB2}" type="datetimeFigureOut">
              <a:rPr lang="en-US" smtClean="0"/>
              <a:t>11/13/2025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DECF97-0221-DE7F-43D5-2B0AF62313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D99C1D-E7DB-2F32-7029-73DE0A5EC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0C2D1-0E1A-AD4F-8191-D4C09AB8E2F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52702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5080C9-1EAC-5515-889F-776668496D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AC11458-287D-F5F9-69EC-F4AC94CEFA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7BFDEA-8E1D-329C-101C-F48159FAF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58D31-6C13-2842-A9B3-0315D1E27DB2}" type="datetimeFigureOut">
              <a:rPr lang="en-US" smtClean="0"/>
              <a:t>11/13/2025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C3EB13-7A3C-26A2-C739-2BBD8A8A6C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AB2D5C-2106-813A-5893-C3F8827D0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0C2D1-0E1A-AD4F-8191-D4C09AB8E2F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67221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4420A49-9F63-14D1-A4A9-9BE00DA4B6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5CA348-0618-92B4-F08F-126909FB14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05971B-2C6B-C8FF-ECF9-D0E13871E3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58D31-6C13-2842-A9B3-0315D1E27DB2}" type="datetimeFigureOut">
              <a:rPr lang="en-US" smtClean="0"/>
              <a:t>11/13/2025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C28B0C-EEA4-02B9-555A-FF834AB2C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7D2A96-DBC9-BC05-4F04-039D49CAD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0C2D1-0E1A-AD4F-8191-D4C09AB8E2F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06921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4C1978-F727-8EB9-AB1B-F5E96342C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65A82B-84BF-4566-420C-B9A4CBA225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C47DC9-68BD-4F82-FE8C-8E67F5B623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58D31-6C13-2842-A9B3-0315D1E27DB2}" type="datetimeFigureOut">
              <a:rPr lang="en-US" smtClean="0"/>
              <a:t>11/13/2025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C1FDC9-4F5B-F78A-D751-2D2057F83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749A30-90D8-4C86-167C-D20CF1922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0C2D1-0E1A-AD4F-8191-D4C09AB8E2F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80863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999721-751B-0AB0-1A8B-BE7F30EB3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D51547-3416-F5CF-A22F-CDB5E03927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46DA13-EB1A-5019-D621-69D7758317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58D31-6C13-2842-A9B3-0315D1E27DB2}" type="datetimeFigureOut">
              <a:rPr lang="en-US" smtClean="0"/>
              <a:t>11/13/2025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620753-62E0-7C95-3034-CAC15C093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E6803A-5535-D8B2-A51D-1A07D37D8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0C2D1-0E1A-AD4F-8191-D4C09AB8E2F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51400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3173B-D3BC-A2D8-CF06-61091B6DE5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771756-89D6-4367-27FF-C6853983E5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355900-B592-6FC0-8E2A-57193E2E55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DBFBAE-4696-5105-3331-4B7921CB60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58D31-6C13-2842-A9B3-0315D1E27DB2}" type="datetimeFigureOut">
              <a:rPr lang="en-US" smtClean="0"/>
              <a:t>11/13/2025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A2D25B-3B79-3A1C-55D2-C1D3791834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B62B92-3E0D-94DA-707F-8244597BB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0C2D1-0E1A-AD4F-8191-D4C09AB8E2F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16836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02B318-9731-6FBE-9A6C-486D7BC23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578D47-63BF-19BC-E9FE-4D740ADAE8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970401-4DE8-D349-803E-AF5BA461E8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BA9E4B-C1A2-E370-8CF5-5CA7AD9905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318E24C-6A64-7EDB-F734-381C054C61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04D9826-4211-1B54-054C-D4677D608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58D31-6C13-2842-A9B3-0315D1E27DB2}" type="datetimeFigureOut">
              <a:rPr lang="en-US" smtClean="0"/>
              <a:t>11/13/2025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E6B296E-56A0-C764-C2AE-1AC4885563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D0EEFC3-8E65-6175-8FEB-1C147E2DA1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0C2D1-0E1A-AD4F-8191-D4C09AB8E2F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22595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F9CFD9-1BD1-E703-0C28-1CC004C779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FEE5AE-130B-D6A3-3F05-1C1FD5CB8A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58D31-6C13-2842-A9B3-0315D1E27DB2}" type="datetimeFigureOut">
              <a:rPr lang="en-US" smtClean="0"/>
              <a:t>11/13/2025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DAD176-2A01-9330-9443-49BD38ABD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325F81-8A33-3C7D-CC92-A055EA2A8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0C2D1-0E1A-AD4F-8191-D4C09AB8E2F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54485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99ED685-3348-4120-B7EC-4A5CF1BB59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58D31-6C13-2842-A9B3-0315D1E27DB2}" type="datetimeFigureOut">
              <a:rPr lang="en-US" smtClean="0"/>
              <a:t>11/13/2025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C5E24E3-B61C-900E-111C-A7960C749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0958C9-4A90-CBF0-9A5B-B20DA91CC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0C2D1-0E1A-AD4F-8191-D4C09AB8E2F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37462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283EB9-2C6C-342A-F022-BB114EED7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E195F0-07B1-0C3F-66E5-CFD7053443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A46A51-7127-E370-BA4F-65331E7EB6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9F883E-4CA5-5B24-636F-4DB9DDA2F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58D31-6C13-2842-A9B3-0315D1E27DB2}" type="datetimeFigureOut">
              <a:rPr lang="en-US" smtClean="0"/>
              <a:t>11/13/2025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C801D1-B352-B119-F36E-CFA38275C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31E80D-8C68-1A26-861D-5DFAEC133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0C2D1-0E1A-AD4F-8191-D4C09AB8E2F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75238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310226-B6BA-CA64-9557-414038BF20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AD60E25-29F7-CA30-E815-3D58F99C8E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5F0688-E013-272B-4AD5-15A07F7186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84C974-3051-FBC0-E2DD-043BD0809E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58D31-6C13-2842-A9B3-0315D1E27DB2}" type="datetimeFigureOut">
              <a:rPr lang="en-US" smtClean="0"/>
              <a:t>11/13/2025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5BEB07-6B21-E521-BEE2-3615A92CF4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BCBA77-ED02-13E8-EB9F-366D54976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0C2D1-0E1A-AD4F-8191-D4C09AB8E2F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50368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29689F1-377C-E856-2A41-F8FF01EA9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6F90E3-0523-03BE-A6E1-DC7C50AAAA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BA99B9-DF1F-7338-2241-C62C6ABD4A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FC58D31-6C13-2842-A9B3-0315D1E27DB2}" type="datetimeFigureOut">
              <a:rPr lang="en-US" smtClean="0"/>
              <a:t>11/13/2025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FE848C-B9F9-F30B-708D-BB43503295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175030-9C07-1E3B-EA8F-4BC4418D41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C80C2D1-0E1A-AD4F-8191-D4C09AB8E2F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2736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navalsafetycommand.navy.mil/Off-Duty/Fall-and-Winter-Safety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32134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512836-9AD4-C5E2-8C58-84B531C887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569CBD-7CCE-06C8-6856-1BE317990B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cap="all" dirty="0">
                <a:solidFill>
                  <a:srgbClr val="8F321D"/>
                </a:solidFill>
              </a:rPr>
              <a:t>Home heating tips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41D4C9A-471F-D70C-3733-5532BD5DC9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04036" y="1690688"/>
            <a:ext cx="6001513" cy="4351338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2400" dirty="0">
                <a:solidFill>
                  <a:srgbClr val="BF4324"/>
                </a:solidFill>
              </a:rPr>
              <a:t>Keep anything flammable at least three feet from heat sources</a:t>
            </a:r>
          </a:p>
          <a:p>
            <a:pPr>
              <a:lnSpc>
                <a:spcPct val="110000"/>
              </a:lnSpc>
            </a:pPr>
            <a:r>
              <a:rPr lang="en-US" sz="2400" dirty="0">
                <a:solidFill>
                  <a:srgbClr val="BF4324"/>
                </a:solidFill>
              </a:rPr>
              <a:t>Turn space heaters off when leaving the room</a:t>
            </a:r>
          </a:p>
          <a:p>
            <a:pPr>
              <a:lnSpc>
                <a:spcPct val="110000"/>
              </a:lnSpc>
            </a:pPr>
            <a:r>
              <a:rPr lang="en-US" sz="2400" dirty="0">
                <a:solidFill>
                  <a:srgbClr val="BF4324"/>
                </a:solidFill>
              </a:rPr>
              <a:t>Maintain heating equipment and chimneys by having them cleaned and inspected</a:t>
            </a:r>
          </a:p>
          <a:p>
            <a:pPr marL="0" indent="0">
              <a:lnSpc>
                <a:spcPct val="110000"/>
              </a:lnSpc>
              <a:buNone/>
            </a:pPr>
            <a:endParaRPr lang="en-US" sz="4000" b="1" dirty="0">
              <a:solidFill>
                <a:srgbClr val="39719F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F7EB74B-D20F-EE22-F7B5-5362C25F1832}"/>
              </a:ext>
            </a:extLst>
          </p:cNvPr>
          <p:cNvGrpSpPr/>
          <p:nvPr/>
        </p:nvGrpSpPr>
        <p:grpSpPr>
          <a:xfrm>
            <a:off x="7443216" y="3739896"/>
            <a:ext cx="3566160" cy="2359152"/>
            <a:chOff x="0" y="0"/>
            <a:chExt cx="1227843" cy="812800"/>
          </a:xfrm>
        </p:grpSpPr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DB95395C-541D-20C9-00B9-F37DE3B10A50}"/>
                </a:ext>
              </a:extLst>
            </p:cNvPr>
            <p:cNvSpPr/>
            <p:nvPr/>
          </p:nvSpPr>
          <p:spPr>
            <a:xfrm>
              <a:off x="0" y="0"/>
              <a:ext cx="1227843" cy="812800"/>
            </a:xfrm>
            <a:custGeom>
              <a:avLst/>
              <a:gdLst/>
              <a:ahLst/>
              <a:cxnLst/>
              <a:rect l="l" t="t" r="r" b="b"/>
              <a:pathLst>
                <a:path w="1227843" h="812800">
                  <a:moveTo>
                    <a:pt x="42708" y="0"/>
                  </a:moveTo>
                  <a:lnTo>
                    <a:pt x="1185136" y="0"/>
                  </a:lnTo>
                  <a:cubicBezTo>
                    <a:pt x="1208722" y="0"/>
                    <a:pt x="1227843" y="19121"/>
                    <a:pt x="1227843" y="42708"/>
                  </a:cubicBezTo>
                  <a:lnTo>
                    <a:pt x="1227843" y="770092"/>
                  </a:lnTo>
                  <a:cubicBezTo>
                    <a:pt x="1227843" y="793679"/>
                    <a:pt x="1208722" y="812800"/>
                    <a:pt x="1185136" y="812800"/>
                  </a:cubicBezTo>
                  <a:lnTo>
                    <a:pt x="42708" y="812800"/>
                  </a:lnTo>
                  <a:cubicBezTo>
                    <a:pt x="19121" y="812800"/>
                    <a:pt x="0" y="793679"/>
                    <a:pt x="0" y="770092"/>
                  </a:cubicBezTo>
                  <a:lnTo>
                    <a:pt x="0" y="42708"/>
                  </a:lnTo>
                  <a:cubicBezTo>
                    <a:pt x="0" y="19121"/>
                    <a:pt x="19121" y="0"/>
                    <a:pt x="42708" y="0"/>
                  </a:cubicBezTo>
                  <a:close/>
                </a:path>
              </a:pathLst>
            </a:custGeom>
            <a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E366C1C-3EFA-95C2-E74B-BE1CF507E6ED}"/>
              </a:ext>
            </a:extLst>
          </p:cNvPr>
          <p:cNvGrpSpPr/>
          <p:nvPr/>
        </p:nvGrpSpPr>
        <p:grpSpPr>
          <a:xfrm>
            <a:off x="7443216" y="1252728"/>
            <a:ext cx="3566160" cy="2359152"/>
            <a:chOff x="0" y="0"/>
            <a:chExt cx="1227843" cy="812800"/>
          </a:xfrm>
        </p:grpSpPr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3FB10860-A98E-88F0-A805-CB4A92A4C23A}"/>
                </a:ext>
              </a:extLst>
            </p:cNvPr>
            <p:cNvSpPr/>
            <p:nvPr/>
          </p:nvSpPr>
          <p:spPr>
            <a:xfrm>
              <a:off x="0" y="0"/>
              <a:ext cx="1227843" cy="812800"/>
            </a:xfrm>
            <a:custGeom>
              <a:avLst/>
              <a:gdLst/>
              <a:ahLst/>
              <a:cxnLst/>
              <a:rect l="l" t="t" r="r" b="b"/>
              <a:pathLst>
                <a:path w="1227843" h="812800">
                  <a:moveTo>
                    <a:pt x="43814" y="0"/>
                  </a:moveTo>
                  <a:lnTo>
                    <a:pt x="1184029" y="0"/>
                  </a:lnTo>
                  <a:cubicBezTo>
                    <a:pt x="1195649" y="0"/>
                    <a:pt x="1206794" y="4616"/>
                    <a:pt x="1215010" y="12833"/>
                  </a:cubicBezTo>
                  <a:cubicBezTo>
                    <a:pt x="1223227" y="21049"/>
                    <a:pt x="1227843" y="32194"/>
                    <a:pt x="1227843" y="43814"/>
                  </a:cubicBezTo>
                  <a:lnTo>
                    <a:pt x="1227843" y="768986"/>
                  </a:lnTo>
                  <a:cubicBezTo>
                    <a:pt x="1227843" y="780606"/>
                    <a:pt x="1223227" y="791751"/>
                    <a:pt x="1215010" y="799967"/>
                  </a:cubicBezTo>
                  <a:cubicBezTo>
                    <a:pt x="1206794" y="808184"/>
                    <a:pt x="1195649" y="812800"/>
                    <a:pt x="1184029" y="812800"/>
                  </a:cubicBezTo>
                  <a:lnTo>
                    <a:pt x="43814" y="812800"/>
                  </a:lnTo>
                  <a:cubicBezTo>
                    <a:pt x="32194" y="812800"/>
                    <a:pt x="21049" y="808184"/>
                    <a:pt x="12833" y="799967"/>
                  </a:cubicBezTo>
                  <a:cubicBezTo>
                    <a:pt x="4616" y="791751"/>
                    <a:pt x="0" y="780606"/>
                    <a:pt x="0" y="768986"/>
                  </a:cubicBezTo>
                  <a:lnTo>
                    <a:pt x="0" y="43814"/>
                  </a:lnTo>
                  <a:cubicBezTo>
                    <a:pt x="0" y="32194"/>
                    <a:pt x="4616" y="21049"/>
                    <a:pt x="12833" y="12833"/>
                  </a:cubicBezTo>
                  <a:cubicBezTo>
                    <a:pt x="21049" y="4616"/>
                    <a:pt x="32194" y="0"/>
                    <a:pt x="43814" y="0"/>
                  </a:cubicBezTo>
                  <a:close/>
                </a:path>
              </a:pathLst>
            </a:custGeom>
            <a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183030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967EFB-1111-98DE-B14D-D86F429147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82055B-DB2A-78A8-C7DE-A825CBD15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cap="all" dirty="0">
                <a:solidFill>
                  <a:srgbClr val="8F321D"/>
                </a:solidFill>
              </a:rPr>
              <a:t>Resources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93D22F9-A4C0-590C-5C01-8BF5E76FB9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0726" y="1407171"/>
            <a:ext cx="10630546" cy="4351338"/>
          </a:xfrm>
        </p:spPr>
        <p:txBody>
          <a:bodyPr>
            <a:normAutofit/>
          </a:bodyPr>
          <a:lstStyle/>
          <a:p>
            <a:pPr marL="228600" lvl="1">
              <a:lnSpc>
                <a:spcPct val="150000"/>
              </a:lnSpc>
              <a:spcBef>
                <a:spcPts val="1000"/>
              </a:spcBef>
            </a:pPr>
            <a:r>
              <a:rPr lang="en-US" sz="2300" dirty="0">
                <a:solidFill>
                  <a:srgbClr val="BF4324"/>
                </a:solidFill>
              </a:rPr>
              <a:t>For seasonal guidance and more information on Fall, Holiday and Winter safety topics, visit </a:t>
            </a:r>
            <a:r>
              <a:rPr lang="en-US" sz="2300" dirty="0">
                <a:solidFill>
                  <a:srgbClr val="BF4324"/>
                </a:solidFill>
                <a:hlinkClick r:id="rId2"/>
              </a:rPr>
              <a:t>https://navalsafetycommand.navy.mil/Off-Duty/Fall-and-Winter-Safety.</a:t>
            </a:r>
            <a:endParaRPr lang="en-US" sz="2300" dirty="0">
              <a:solidFill>
                <a:srgbClr val="BF4324"/>
              </a:solidFill>
            </a:endParaRPr>
          </a:p>
          <a:p>
            <a:pPr marL="228600" lvl="1">
              <a:lnSpc>
                <a:spcPct val="150000"/>
              </a:lnSpc>
              <a:spcBef>
                <a:spcPts val="1000"/>
              </a:spcBef>
            </a:pPr>
            <a:r>
              <a:rPr lang="en-US" sz="2300" dirty="0">
                <a:solidFill>
                  <a:srgbClr val="BF4324"/>
                </a:solidFill>
              </a:rPr>
              <a:t>Remember, what you do both on and off duty can have a lasting impact on your family, friends and your team. Staying safe keeps you combat-ready and able to do what’s needed to carry out the mission.</a:t>
            </a:r>
          </a:p>
          <a:p>
            <a:endParaRPr lang="en-US" sz="2300" dirty="0"/>
          </a:p>
        </p:txBody>
      </p:sp>
      <p:pic>
        <p:nvPicPr>
          <p:cNvPr id="10" name="Picture 9" descr="A circular logo on a black background&#10;&#10;AI-generated content may be incorrect.">
            <a:extLst>
              <a:ext uri="{FF2B5EF4-FFF2-40B4-BE49-F238E27FC236}">
                <a16:creationId xmlns:a16="http://schemas.microsoft.com/office/drawing/2014/main" id="{27C58589-6BBC-FFD0-E301-F5C712E848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2724" y="3840477"/>
            <a:ext cx="5245714" cy="65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8464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3CCC34-BDC7-3850-98B4-63DD6B95C0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2C41CD-B0C7-CED5-64EA-5EFA003198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cap="all" dirty="0">
                <a:solidFill>
                  <a:srgbClr val="8F321D"/>
                </a:solidFill>
              </a:rPr>
              <a:t>Thanksgiving travel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8928A22-9D62-C832-F411-DA08D799ED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09828" y="1425238"/>
            <a:ext cx="6667195" cy="4351338"/>
          </a:xfrm>
        </p:spPr>
        <p:txBody>
          <a:bodyPr>
            <a:normAutofit fontScale="85000" lnSpcReduction="20000"/>
          </a:bodyPr>
          <a:lstStyle/>
          <a:p>
            <a:pPr marL="228600" lvl="1">
              <a:lnSpc>
                <a:spcPct val="110000"/>
              </a:lnSpc>
              <a:spcBef>
                <a:spcPts val="1000"/>
              </a:spcBef>
            </a:pPr>
            <a:r>
              <a:rPr lang="en-US" sz="2800" dirty="0">
                <a:solidFill>
                  <a:srgbClr val="BF4324"/>
                </a:solidFill>
              </a:rPr>
              <a:t>Thanksgiving is one of the deadliest times on the road. </a:t>
            </a:r>
          </a:p>
          <a:p>
            <a:pPr marL="228600" lvl="1">
              <a:lnSpc>
                <a:spcPct val="110000"/>
              </a:lnSpc>
              <a:spcBef>
                <a:spcPts val="1000"/>
              </a:spcBef>
            </a:pPr>
            <a:r>
              <a:rPr lang="en-US" sz="2800" dirty="0">
                <a:solidFill>
                  <a:srgbClr val="BF4324"/>
                </a:solidFill>
              </a:rPr>
              <a:t>Between 2019 and 2023, 868 people were killed in drunk driving crashes over the Thanksgiving holiday. </a:t>
            </a:r>
          </a:p>
          <a:p>
            <a:pPr marL="228600" lvl="1">
              <a:lnSpc>
                <a:spcPct val="110000"/>
              </a:lnSpc>
              <a:spcBef>
                <a:spcPts val="1000"/>
              </a:spcBef>
            </a:pPr>
            <a:r>
              <a:rPr lang="en-US" sz="2800" dirty="0">
                <a:solidFill>
                  <a:srgbClr val="BF4324"/>
                </a:solidFill>
              </a:rPr>
              <a:t>The National Safety Council predicts an estimated 502 </a:t>
            </a:r>
            <a:r>
              <a:rPr lang="en-US" sz="2800" dirty="0">
                <a:solidFill>
                  <a:srgbClr val="BF4324"/>
                </a:solidFill>
                <a:sym typeface="Roboto"/>
              </a:rPr>
              <a:t>fatalities will occur on the road over this coming Thanksgiving holiday period.</a:t>
            </a:r>
          </a:p>
          <a:p>
            <a:pPr marL="228600" lvl="1">
              <a:lnSpc>
                <a:spcPct val="110000"/>
              </a:lnSpc>
              <a:spcBef>
                <a:spcPts val="1000"/>
              </a:spcBef>
            </a:pPr>
            <a:r>
              <a:rPr lang="en-US" sz="2800" dirty="0">
                <a:solidFill>
                  <a:srgbClr val="BF4324"/>
                </a:solidFill>
                <a:sym typeface="Roboto"/>
              </a:rPr>
              <a:t> Always wear your seatbelt no matter the driving distance.</a:t>
            </a:r>
          </a:p>
          <a:p>
            <a:pPr marL="228600" lvl="1">
              <a:lnSpc>
                <a:spcPct val="110000"/>
              </a:lnSpc>
              <a:spcBef>
                <a:spcPts val="1000"/>
              </a:spcBef>
            </a:pPr>
            <a:r>
              <a:rPr lang="en-US" sz="2800" dirty="0">
                <a:solidFill>
                  <a:srgbClr val="BF4324"/>
                </a:solidFill>
                <a:sym typeface="Roboto"/>
              </a:rPr>
              <a:t>Never drive impaired, drive sober.</a:t>
            </a:r>
          </a:p>
        </p:txBody>
      </p:sp>
      <p:grpSp>
        <p:nvGrpSpPr>
          <p:cNvPr id="6" name="Group 9">
            <a:extLst>
              <a:ext uri="{FF2B5EF4-FFF2-40B4-BE49-F238E27FC236}">
                <a16:creationId xmlns:a16="http://schemas.microsoft.com/office/drawing/2014/main" id="{A14CFFA8-F8F7-281D-4827-A6CAE4D8C3C8}"/>
              </a:ext>
            </a:extLst>
          </p:cNvPr>
          <p:cNvGrpSpPr/>
          <p:nvPr/>
        </p:nvGrpSpPr>
        <p:grpSpPr>
          <a:xfrm>
            <a:off x="8008620" y="3417424"/>
            <a:ext cx="3566160" cy="2359152"/>
            <a:chOff x="0" y="0"/>
            <a:chExt cx="1227843" cy="812800"/>
          </a:xfrm>
          <a:effectLst>
            <a:outerShdw blurRad="50800" dist="66695" dir="3677693" sx="100461" sy="100461" algn="ctr" rotWithShape="0">
              <a:srgbClr val="000000">
                <a:alpha val="43137"/>
              </a:srgbClr>
            </a:outerShdw>
          </a:effectLst>
        </p:grpSpPr>
        <p:sp>
          <p:nvSpPr>
            <p:cNvPr id="8" name="Freeform 10">
              <a:extLst>
                <a:ext uri="{FF2B5EF4-FFF2-40B4-BE49-F238E27FC236}">
                  <a16:creationId xmlns:a16="http://schemas.microsoft.com/office/drawing/2014/main" id="{6B058F9A-F39A-CBA8-995A-281973DA2795}"/>
                </a:ext>
              </a:extLst>
            </p:cNvPr>
            <p:cNvSpPr/>
            <p:nvPr/>
          </p:nvSpPr>
          <p:spPr>
            <a:xfrm>
              <a:off x="0" y="0"/>
              <a:ext cx="1227843" cy="812800"/>
            </a:xfrm>
            <a:custGeom>
              <a:avLst/>
              <a:gdLst/>
              <a:ahLst/>
              <a:cxnLst/>
              <a:rect l="l" t="t" r="r" b="b"/>
              <a:pathLst>
                <a:path w="1227843" h="812800">
                  <a:moveTo>
                    <a:pt x="43814" y="0"/>
                  </a:moveTo>
                  <a:lnTo>
                    <a:pt x="1184029" y="0"/>
                  </a:lnTo>
                  <a:cubicBezTo>
                    <a:pt x="1195649" y="0"/>
                    <a:pt x="1206794" y="4616"/>
                    <a:pt x="1215010" y="12833"/>
                  </a:cubicBezTo>
                  <a:cubicBezTo>
                    <a:pt x="1223227" y="21049"/>
                    <a:pt x="1227843" y="32194"/>
                    <a:pt x="1227843" y="43814"/>
                  </a:cubicBezTo>
                  <a:lnTo>
                    <a:pt x="1227843" y="768986"/>
                  </a:lnTo>
                  <a:cubicBezTo>
                    <a:pt x="1227843" y="780606"/>
                    <a:pt x="1223227" y="791751"/>
                    <a:pt x="1215010" y="799967"/>
                  </a:cubicBezTo>
                  <a:cubicBezTo>
                    <a:pt x="1206794" y="808184"/>
                    <a:pt x="1195649" y="812800"/>
                    <a:pt x="1184029" y="812800"/>
                  </a:cubicBezTo>
                  <a:lnTo>
                    <a:pt x="43814" y="812800"/>
                  </a:lnTo>
                  <a:cubicBezTo>
                    <a:pt x="32194" y="812800"/>
                    <a:pt x="21049" y="808184"/>
                    <a:pt x="12833" y="799967"/>
                  </a:cubicBezTo>
                  <a:cubicBezTo>
                    <a:pt x="4616" y="791751"/>
                    <a:pt x="0" y="780606"/>
                    <a:pt x="0" y="768986"/>
                  </a:cubicBezTo>
                  <a:lnTo>
                    <a:pt x="0" y="43814"/>
                  </a:lnTo>
                  <a:cubicBezTo>
                    <a:pt x="0" y="32194"/>
                    <a:pt x="4616" y="21049"/>
                    <a:pt x="12833" y="12833"/>
                  </a:cubicBezTo>
                  <a:cubicBezTo>
                    <a:pt x="21049" y="4616"/>
                    <a:pt x="32194" y="0"/>
                    <a:pt x="43814" y="0"/>
                  </a:cubicBezTo>
                  <a:close/>
                </a:path>
              </a:pathLst>
            </a:custGeom>
            <a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1666228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232BA-8296-C4C0-42F7-74F9B382A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en-US" b="1" i="0" cap="all" dirty="0">
                <a:solidFill>
                  <a:srgbClr val="8F321D"/>
                </a:solidFill>
                <a:effectLst/>
              </a:rPr>
              <a:t>Holiday Travel TIPS</a:t>
            </a:r>
            <a:endParaRPr lang="en-US" b="1" dirty="0">
              <a:solidFill>
                <a:srgbClr val="8F321D"/>
              </a:solidFill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D2D6783-E671-72C8-7EE4-731219ECBB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515659"/>
            <a:ext cx="5804002" cy="4351338"/>
          </a:xfrm>
        </p:spPr>
        <p:txBody>
          <a:bodyPr>
            <a:normAutofit/>
          </a:bodyPr>
          <a:lstStyle/>
          <a:p>
            <a:pPr rtl="0">
              <a:buFont typeface="Arial" panose="020B0604020202020204" pitchFamily="34" charset="0"/>
              <a:buChar char="•"/>
            </a:pPr>
            <a:r>
              <a:rPr lang="en-US" i="0" dirty="0">
                <a:solidFill>
                  <a:srgbClr val="BF4324"/>
                </a:solidFill>
                <a:effectLst/>
              </a:rPr>
              <a:t>Ensure vehicle maintenance is up to date</a:t>
            </a:r>
            <a:endParaRPr lang="en-US" dirty="0">
              <a:solidFill>
                <a:srgbClr val="BF4324"/>
              </a:solidFill>
              <a:effectLst/>
            </a:endParaRPr>
          </a:p>
          <a:p>
            <a:pPr rtl="0">
              <a:buFont typeface="Arial" panose="020B0604020202020204" pitchFamily="34" charset="0"/>
              <a:buChar char="•"/>
            </a:pPr>
            <a:r>
              <a:rPr lang="en-US" i="0" dirty="0">
                <a:solidFill>
                  <a:srgbClr val="BF4324"/>
                </a:solidFill>
                <a:effectLst/>
              </a:rPr>
              <a:t>Check the weather forecast and dress accordingly</a:t>
            </a:r>
            <a:endParaRPr lang="en-US" dirty="0">
              <a:solidFill>
                <a:srgbClr val="BF4324"/>
              </a:solidFill>
              <a:effectLst/>
            </a:endParaRPr>
          </a:p>
          <a:p>
            <a:pPr rtl="0">
              <a:buFont typeface="Arial" panose="020B0604020202020204" pitchFamily="34" charset="0"/>
              <a:buChar char="•"/>
            </a:pPr>
            <a:r>
              <a:rPr lang="en-US" i="0" dirty="0">
                <a:solidFill>
                  <a:srgbClr val="BF4324"/>
                </a:solidFill>
                <a:effectLst/>
              </a:rPr>
              <a:t>Keep extra blankets, a flashlight and water in your vehicle in case of severe wintry weather</a:t>
            </a:r>
            <a:endParaRPr lang="en-US" dirty="0">
              <a:solidFill>
                <a:srgbClr val="BF4324"/>
              </a:solidFill>
              <a:effectLst/>
            </a:endParaRPr>
          </a:p>
        </p:txBody>
      </p:sp>
      <p:sp>
        <p:nvSpPr>
          <p:cNvPr id="20" name="Freeform 6">
            <a:extLst>
              <a:ext uri="{FF2B5EF4-FFF2-40B4-BE49-F238E27FC236}">
                <a16:creationId xmlns:a16="http://schemas.microsoft.com/office/drawing/2014/main" id="{D8F1792A-B225-811B-32A9-EC3454A89587}"/>
              </a:ext>
            </a:extLst>
          </p:cNvPr>
          <p:cNvSpPr/>
          <p:nvPr/>
        </p:nvSpPr>
        <p:spPr>
          <a:xfrm>
            <a:off x="6822186" y="2501389"/>
            <a:ext cx="4531614" cy="2999810"/>
          </a:xfrm>
          <a:custGeom>
            <a:avLst/>
            <a:gdLst/>
            <a:ahLst/>
            <a:cxnLst/>
            <a:rect l="l" t="t" r="r" b="b"/>
            <a:pathLst>
              <a:path w="1227843" h="812800">
                <a:moveTo>
                  <a:pt x="29342" y="0"/>
                </a:moveTo>
                <a:lnTo>
                  <a:pt x="1198501" y="0"/>
                </a:lnTo>
                <a:cubicBezTo>
                  <a:pt x="1214706" y="0"/>
                  <a:pt x="1227843" y="13137"/>
                  <a:pt x="1227843" y="29342"/>
                </a:cubicBezTo>
                <a:lnTo>
                  <a:pt x="1227843" y="783458"/>
                </a:lnTo>
                <a:cubicBezTo>
                  <a:pt x="1227843" y="791240"/>
                  <a:pt x="1224752" y="798703"/>
                  <a:pt x="1219249" y="804206"/>
                </a:cubicBezTo>
                <a:cubicBezTo>
                  <a:pt x="1213746" y="809709"/>
                  <a:pt x="1206283" y="812800"/>
                  <a:pt x="1198501" y="812800"/>
                </a:cubicBezTo>
                <a:lnTo>
                  <a:pt x="29342" y="812800"/>
                </a:lnTo>
                <a:cubicBezTo>
                  <a:pt x="21560" y="812800"/>
                  <a:pt x="14097" y="809709"/>
                  <a:pt x="8594" y="804206"/>
                </a:cubicBezTo>
                <a:cubicBezTo>
                  <a:pt x="3091" y="798703"/>
                  <a:pt x="0" y="791240"/>
                  <a:pt x="0" y="783458"/>
                </a:cubicBezTo>
                <a:lnTo>
                  <a:pt x="0" y="29342"/>
                </a:lnTo>
                <a:cubicBezTo>
                  <a:pt x="0" y="21560"/>
                  <a:pt x="3091" y="14097"/>
                  <a:pt x="8594" y="8594"/>
                </a:cubicBezTo>
                <a:cubicBezTo>
                  <a:pt x="14097" y="3091"/>
                  <a:pt x="21560" y="0"/>
                  <a:pt x="29342" y="0"/>
                </a:cubicBezTo>
                <a:close/>
              </a:path>
            </a:pathLst>
          </a:cu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5120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BA451B-7903-FC34-F887-0115BAA835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4E3B5-59FC-70E4-9CA3-3DAC39238D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cap="all" dirty="0">
                <a:solidFill>
                  <a:srgbClr val="8F321D"/>
                </a:solidFill>
              </a:rPr>
              <a:t>Safe driving tips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EED5483-ACFD-8B96-EAA8-A629668F9E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5152" y="1481811"/>
            <a:ext cx="5478194" cy="435133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BF4324"/>
                </a:solidFill>
              </a:rPr>
              <a:t>Know your car’s capabilities and educate yourself on the safety features of your vehicle</a:t>
            </a:r>
          </a:p>
          <a:p>
            <a:r>
              <a:rPr lang="en-US" dirty="0">
                <a:solidFill>
                  <a:srgbClr val="BF4324"/>
                </a:solidFill>
              </a:rPr>
              <a:t>If using all-season tires, check tread and replace if worn down to less than 2/32 of an inch</a:t>
            </a:r>
          </a:p>
          <a:p>
            <a:r>
              <a:rPr lang="en-US" dirty="0">
                <a:solidFill>
                  <a:srgbClr val="BF4324"/>
                </a:solidFill>
              </a:rPr>
              <a:t>Avoid driving while tired. Fatigue can be as dangerous as alcohol behind the wheel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Freeform 10">
            <a:extLst>
              <a:ext uri="{FF2B5EF4-FFF2-40B4-BE49-F238E27FC236}">
                <a16:creationId xmlns:a16="http://schemas.microsoft.com/office/drawing/2014/main" id="{E728A54C-3A25-F603-5617-EAABF985675E}"/>
              </a:ext>
            </a:extLst>
          </p:cNvPr>
          <p:cNvSpPr/>
          <p:nvPr/>
        </p:nvSpPr>
        <p:spPr>
          <a:xfrm>
            <a:off x="6821424" y="2505456"/>
            <a:ext cx="4535424" cy="2999232"/>
          </a:xfrm>
          <a:custGeom>
            <a:avLst/>
            <a:gdLst/>
            <a:ahLst/>
            <a:cxnLst/>
            <a:rect l="l" t="t" r="r" b="b"/>
            <a:pathLst>
              <a:path w="1227843" h="812800">
                <a:moveTo>
                  <a:pt x="29342" y="0"/>
                </a:moveTo>
                <a:lnTo>
                  <a:pt x="1198501" y="0"/>
                </a:lnTo>
                <a:cubicBezTo>
                  <a:pt x="1214706" y="0"/>
                  <a:pt x="1227843" y="13137"/>
                  <a:pt x="1227843" y="29342"/>
                </a:cubicBezTo>
                <a:lnTo>
                  <a:pt x="1227843" y="783458"/>
                </a:lnTo>
                <a:cubicBezTo>
                  <a:pt x="1227843" y="791240"/>
                  <a:pt x="1224752" y="798703"/>
                  <a:pt x="1219249" y="804206"/>
                </a:cubicBezTo>
                <a:cubicBezTo>
                  <a:pt x="1213746" y="809709"/>
                  <a:pt x="1206283" y="812800"/>
                  <a:pt x="1198501" y="812800"/>
                </a:cubicBezTo>
                <a:lnTo>
                  <a:pt x="29342" y="812800"/>
                </a:lnTo>
                <a:cubicBezTo>
                  <a:pt x="21560" y="812800"/>
                  <a:pt x="14097" y="809709"/>
                  <a:pt x="8594" y="804206"/>
                </a:cubicBezTo>
                <a:cubicBezTo>
                  <a:pt x="3091" y="798703"/>
                  <a:pt x="0" y="791240"/>
                  <a:pt x="0" y="783458"/>
                </a:cubicBezTo>
                <a:lnTo>
                  <a:pt x="0" y="29342"/>
                </a:lnTo>
                <a:cubicBezTo>
                  <a:pt x="0" y="21560"/>
                  <a:pt x="3091" y="14097"/>
                  <a:pt x="8594" y="8594"/>
                </a:cubicBezTo>
                <a:cubicBezTo>
                  <a:pt x="14097" y="3091"/>
                  <a:pt x="21560" y="0"/>
                  <a:pt x="29342" y="0"/>
                </a:cubicBezTo>
                <a:close/>
              </a:path>
            </a:pathLst>
          </a:cu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7348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FFD02B-BD29-0FC9-8302-1EB043D4B2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086FAB-F9E6-1279-72B2-105060E42B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cap="all" dirty="0">
                <a:solidFill>
                  <a:srgbClr val="8F321D"/>
                </a:solidFill>
              </a:rPr>
              <a:t>Drinking and driving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DEBBBA4-1B7A-37DB-DAE7-5C11D3F5F1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6323381" cy="435133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BF4324"/>
                </a:solidFill>
              </a:rPr>
              <a:t>Don’t let a DUI put a halt to your festivities</a:t>
            </a:r>
          </a:p>
          <a:p>
            <a:r>
              <a:rPr lang="en-US" dirty="0">
                <a:solidFill>
                  <a:srgbClr val="BF4324"/>
                </a:solidFill>
              </a:rPr>
              <a:t>Plan ahead so you don’t have to drive</a:t>
            </a:r>
          </a:p>
          <a:p>
            <a:r>
              <a:rPr lang="en-US" dirty="0">
                <a:solidFill>
                  <a:srgbClr val="BF4324"/>
                </a:solidFill>
              </a:rPr>
              <a:t>Use a rideshare service if unable to drive</a:t>
            </a:r>
          </a:p>
          <a:p>
            <a:r>
              <a:rPr lang="en-US" dirty="0">
                <a:solidFill>
                  <a:srgbClr val="BF4324"/>
                </a:solidFill>
              </a:rPr>
              <a:t>Pick a non-drinking friend to be the designated driver</a:t>
            </a:r>
          </a:p>
        </p:txBody>
      </p:sp>
      <p:grpSp>
        <p:nvGrpSpPr>
          <p:cNvPr id="11" name="Group 9">
            <a:extLst>
              <a:ext uri="{FF2B5EF4-FFF2-40B4-BE49-F238E27FC236}">
                <a16:creationId xmlns:a16="http://schemas.microsoft.com/office/drawing/2014/main" id="{F5C90450-2C9A-F245-97DE-FE4AE174E757}"/>
              </a:ext>
            </a:extLst>
          </p:cNvPr>
          <p:cNvGrpSpPr/>
          <p:nvPr/>
        </p:nvGrpSpPr>
        <p:grpSpPr>
          <a:xfrm>
            <a:off x="7438843" y="3743114"/>
            <a:ext cx="3566160" cy="2359152"/>
            <a:chOff x="0" y="0"/>
            <a:chExt cx="1227843" cy="812800"/>
          </a:xfrm>
        </p:grpSpPr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867C8426-21A2-7C71-E7EA-09C5537DCEAB}"/>
                </a:ext>
              </a:extLst>
            </p:cNvPr>
            <p:cNvSpPr/>
            <p:nvPr/>
          </p:nvSpPr>
          <p:spPr>
            <a:xfrm>
              <a:off x="0" y="0"/>
              <a:ext cx="1227843" cy="812800"/>
            </a:xfrm>
            <a:custGeom>
              <a:avLst/>
              <a:gdLst/>
              <a:ahLst/>
              <a:cxnLst/>
              <a:rect l="l" t="t" r="r" b="b"/>
              <a:pathLst>
                <a:path w="1227843" h="812800">
                  <a:moveTo>
                    <a:pt x="42708" y="0"/>
                  </a:moveTo>
                  <a:lnTo>
                    <a:pt x="1185136" y="0"/>
                  </a:lnTo>
                  <a:cubicBezTo>
                    <a:pt x="1208722" y="0"/>
                    <a:pt x="1227843" y="19121"/>
                    <a:pt x="1227843" y="42708"/>
                  </a:cubicBezTo>
                  <a:lnTo>
                    <a:pt x="1227843" y="770092"/>
                  </a:lnTo>
                  <a:cubicBezTo>
                    <a:pt x="1227843" y="793679"/>
                    <a:pt x="1208722" y="812800"/>
                    <a:pt x="1185136" y="812800"/>
                  </a:cubicBezTo>
                  <a:lnTo>
                    <a:pt x="42708" y="812800"/>
                  </a:lnTo>
                  <a:cubicBezTo>
                    <a:pt x="19121" y="812800"/>
                    <a:pt x="0" y="793679"/>
                    <a:pt x="0" y="770092"/>
                  </a:cubicBezTo>
                  <a:lnTo>
                    <a:pt x="0" y="42708"/>
                  </a:lnTo>
                  <a:cubicBezTo>
                    <a:pt x="0" y="19121"/>
                    <a:pt x="19121" y="0"/>
                    <a:pt x="42708" y="0"/>
                  </a:cubicBezTo>
                  <a:close/>
                </a:path>
              </a:pathLst>
            </a:custGeom>
            <a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13" name="Group 11">
            <a:extLst>
              <a:ext uri="{FF2B5EF4-FFF2-40B4-BE49-F238E27FC236}">
                <a16:creationId xmlns:a16="http://schemas.microsoft.com/office/drawing/2014/main" id="{37490564-CD3D-90E5-5369-853B6ECF3336}"/>
              </a:ext>
            </a:extLst>
          </p:cNvPr>
          <p:cNvGrpSpPr/>
          <p:nvPr/>
        </p:nvGrpSpPr>
        <p:grpSpPr>
          <a:xfrm>
            <a:off x="7438844" y="1249697"/>
            <a:ext cx="3564953" cy="2359905"/>
            <a:chOff x="0" y="0"/>
            <a:chExt cx="1227843" cy="812800"/>
          </a:xfrm>
        </p:grpSpPr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CE534312-4555-FB49-6F6D-2F780059D366}"/>
                </a:ext>
              </a:extLst>
            </p:cNvPr>
            <p:cNvSpPr/>
            <p:nvPr/>
          </p:nvSpPr>
          <p:spPr>
            <a:xfrm>
              <a:off x="0" y="0"/>
              <a:ext cx="1227843" cy="812800"/>
            </a:xfrm>
            <a:custGeom>
              <a:avLst/>
              <a:gdLst/>
              <a:ahLst/>
              <a:cxnLst/>
              <a:rect l="l" t="t" r="r" b="b"/>
              <a:pathLst>
                <a:path w="1227843" h="812800">
                  <a:moveTo>
                    <a:pt x="43814" y="0"/>
                  </a:moveTo>
                  <a:lnTo>
                    <a:pt x="1184029" y="0"/>
                  </a:lnTo>
                  <a:cubicBezTo>
                    <a:pt x="1195649" y="0"/>
                    <a:pt x="1206794" y="4616"/>
                    <a:pt x="1215010" y="12833"/>
                  </a:cubicBezTo>
                  <a:cubicBezTo>
                    <a:pt x="1223227" y="21049"/>
                    <a:pt x="1227843" y="32194"/>
                    <a:pt x="1227843" y="43814"/>
                  </a:cubicBezTo>
                  <a:lnTo>
                    <a:pt x="1227843" y="768986"/>
                  </a:lnTo>
                  <a:cubicBezTo>
                    <a:pt x="1227843" y="780606"/>
                    <a:pt x="1223227" y="791751"/>
                    <a:pt x="1215010" y="799967"/>
                  </a:cubicBezTo>
                  <a:cubicBezTo>
                    <a:pt x="1206794" y="808184"/>
                    <a:pt x="1195649" y="812800"/>
                    <a:pt x="1184029" y="812800"/>
                  </a:cubicBezTo>
                  <a:lnTo>
                    <a:pt x="43814" y="812800"/>
                  </a:lnTo>
                  <a:cubicBezTo>
                    <a:pt x="32194" y="812800"/>
                    <a:pt x="21049" y="808184"/>
                    <a:pt x="12833" y="799967"/>
                  </a:cubicBezTo>
                  <a:cubicBezTo>
                    <a:pt x="4616" y="791751"/>
                    <a:pt x="0" y="780606"/>
                    <a:pt x="0" y="768986"/>
                  </a:cubicBezTo>
                  <a:lnTo>
                    <a:pt x="0" y="43814"/>
                  </a:lnTo>
                  <a:cubicBezTo>
                    <a:pt x="0" y="32194"/>
                    <a:pt x="4616" y="21049"/>
                    <a:pt x="12833" y="12833"/>
                  </a:cubicBezTo>
                  <a:cubicBezTo>
                    <a:pt x="21049" y="4616"/>
                    <a:pt x="32194" y="0"/>
                    <a:pt x="43814" y="0"/>
                  </a:cubicBezTo>
                  <a:close/>
                </a:path>
              </a:pathLst>
            </a:custGeom>
            <a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4311158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8380C8-5C7F-53D2-9ABF-F1BF5D18BF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8A0973-E64F-1B34-540A-A877918A2A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cap="all" dirty="0">
                <a:solidFill>
                  <a:srgbClr val="8F321D"/>
                </a:solidFill>
              </a:rPr>
              <a:t>Carbon monoxide awareness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D234DE9-E127-09F6-F30A-C6F4032EDF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43640" y="1568074"/>
            <a:ext cx="6015099" cy="4351338"/>
          </a:xfrm>
        </p:spPr>
        <p:txBody>
          <a:bodyPr>
            <a:normAutofit fontScale="85000" lnSpcReduction="20000"/>
          </a:bodyPr>
          <a:lstStyle/>
          <a:p>
            <a:pPr marL="228600" lvl="1">
              <a:lnSpc>
                <a:spcPct val="130000"/>
              </a:lnSpc>
              <a:spcBef>
                <a:spcPts val="1000"/>
              </a:spcBef>
            </a:pPr>
            <a:r>
              <a:rPr lang="en-US" sz="2900" dirty="0">
                <a:solidFill>
                  <a:srgbClr val="BF4324"/>
                </a:solidFill>
                <a:sym typeface="Roboto"/>
              </a:rPr>
              <a:t>Install a working carbon monoxide detector in the hallway near each sleeping area inside your home</a:t>
            </a:r>
          </a:p>
          <a:p>
            <a:pPr marL="228600" lvl="1">
              <a:lnSpc>
                <a:spcPct val="130000"/>
              </a:lnSpc>
              <a:spcBef>
                <a:spcPts val="1000"/>
              </a:spcBef>
            </a:pPr>
            <a:r>
              <a:rPr lang="en-US" sz="2900" dirty="0">
                <a:solidFill>
                  <a:srgbClr val="BF4324"/>
                </a:solidFill>
              </a:rPr>
              <a:t>Use portable generators outdoors in well-ventilated areas away from all doors, windows and vents</a:t>
            </a:r>
          </a:p>
          <a:p>
            <a:pPr marL="228600" lvl="1">
              <a:lnSpc>
                <a:spcPct val="130000"/>
              </a:lnSpc>
              <a:spcBef>
                <a:spcPts val="1000"/>
              </a:spcBef>
            </a:pPr>
            <a:r>
              <a:rPr lang="en-US" sz="2900" dirty="0">
                <a:solidFill>
                  <a:srgbClr val="BF4324"/>
                </a:solidFill>
              </a:rPr>
              <a:t>Make sure vents for the dryer, furnace, stove and fireplace are clear of snow and other debris</a:t>
            </a:r>
          </a:p>
          <a:p>
            <a:pPr marL="228600" lvl="1">
              <a:lnSpc>
                <a:spcPct val="130000"/>
              </a:lnSpc>
              <a:spcBef>
                <a:spcPts val="1000"/>
              </a:spcBef>
            </a:pPr>
            <a:endParaRPr lang="en-US" sz="2800" dirty="0">
              <a:solidFill>
                <a:srgbClr val="BF4324"/>
              </a:solidFill>
              <a:sym typeface="Roboto"/>
            </a:endParaRPr>
          </a:p>
        </p:txBody>
      </p:sp>
      <p:grpSp>
        <p:nvGrpSpPr>
          <p:cNvPr id="6" name="Group 7">
            <a:extLst>
              <a:ext uri="{FF2B5EF4-FFF2-40B4-BE49-F238E27FC236}">
                <a16:creationId xmlns:a16="http://schemas.microsoft.com/office/drawing/2014/main" id="{D1564CB5-E438-1AFF-569B-19C04F893326}"/>
              </a:ext>
            </a:extLst>
          </p:cNvPr>
          <p:cNvGrpSpPr/>
          <p:nvPr/>
        </p:nvGrpSpPr>
        <p:grpSpPr>
          <a:xfrm>
            <a:off x="7417612" y="2505456"/>
            <a:ext cx="3939235" cy="2483510"/>
            <a:chOff x="0" y="0"/>
            <a:chExt cx="1227843" cy="812800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C6F0C886-6BF9-8CBD-11AF-4EEB1EBE2D34}"/>
                </a:ext>
              </a:extLst>
            </p:cNvPr>
            <p:cNvSpPr/>
            <p:nvPr/>
          </p:nvSpPr>
          <p:spPr>
            <a:xfrm>
              <a:off x="0" y="0"/>
              <a:ext cx="1227843" cy="812800"/>
            </a:xfrm>
            <a:custGeom>
              <a:avLst/>
              <a:gdLst/>
              <a:ahLst/>
              <a:cxnLst/>
              <a:rect l="l" t="t" r="r" b="b"/>
              <a:pathLst>
                <a:path w="1227843" h="812800">
                  <a:moveTo>
                    <a:pt x="29342" y="0"/>
                  </a:moveTo>
                  <a:lnTo>
                    <a:pt x="1198501" y="0"/>
                  </a:lnTo>
                  <a:cubicBezTo>
                    <a:pt x="1214706" y="0"/>
                    <a:pt x="1227843" y="13137"/>
                    <a:pt x="1227843" y="29342"/>
                  </a:cubicBezTo>
                  <a:lnTo>
                    <a:pt x="1227843" y="783458"/>
                  </a:lnTo>
                  <a:cubicBezTo>
                    <a:pt x="1227843" y="791240"/>
                    <a:pt x="1224752" y="798703"/>
                    <a:pt x="1219249" y="804206"/>
                  </a:cubicBezTo>
                  <a:cubicBezTo>
                    <a:pt x="1213746" y="809709"/>
                    <a:pt x="1206283" y="812800"/>
                    <a:pt x="1198501" y="812800"/>
                  </a:cubicBezTo>
                  <a:lnTo>
                    <a:pt x="29342" y="812800"/>
                  </a:lnTo>
                  <a:cubicBezTo>
                    <a:pt x="21560" y="812800"/>
                    <a:pt x="14097" y="809709"/>
                    <a:pt x="8594" y="804206"/>
                  </a:cubicBezTo>
                  <a:cubicBezTo>
                    <a:pt x="3091" y="798703"/>
                    <a:pt x="0" y="791240"/>
                    <a:pt x="0" y="783458"/>
                  </a:cubicBezTo>
                  <a:lnTo>
                    <a:pt x="0" y="29342"/>
                  </a:lnTo>
                  <a:cubicBezTo>
                    <a:pt x="0" y="21560"/>
                    <a:pt x="3091" y="14097"/>
                    <a:pt x="8594" y="8594"/>
                  </a:cubicBezTo>
                  <a:cubicBezTo>
                    <a:pt x="14097" y="3091"/>
                    <a:pt x="21560" y="0"/>
                    <a:pt x="29342" y="0"/>
                  </a:cubicBezTo>
                  <a:close/>
                </a:path>
              </a:pathLst>
            </a:custGeom>
            <a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 t="-39" b="-39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5263018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EBC063-5C45-DBF4-96A6-F459958376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8422F0-5A10-622D-AB1C-226777790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964" y="365125"/>
            <a:ext cx="10659836" cy="1112611"/>
          </a:xfrm>
        </p:spPr>
        <p:txBody>
          <a:bodyPr/>
          <a:lstStyle/>
          <a:p>
            <a:r>
              <a:rPr lang="en-US" b="1" cap="all" dirty="0">
                <a:solidFill>
                  <a:srgbClr val="8F321D"/>
                </a:solidFill>
              </a:rPr>
              <a:t>Home fires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A60EE6E-4188-E17B-EB15-D76941FE05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3964" y="1360120"/>
            <a:ext cx="6913844" cy="4351338"/>
          </a:xfrm>
        </p:spPr>
        <p:txBody>
          <a:bodyPr>
            <a:normAutofit/>
          </a:bodyPr>
          <a:lstStyle/>
          <a:p>
            <a:pPr marL="342900" lvl="1" indent="-342900">
              <a:lnSpc>
                <a:spcPct val="130000"/>
              </a:lnSpc>
              <a:spcBef>
                <a:spcPts val="1000"/>
              </a:spcBef>
            </a:pPr>
            <a:r>
              <a:rPr lang="en-US" sz="1900" dirty="0">
                <a:solidFill>
                  <a:srgbClr val="BF4324"/>
                </a:solidFill>
              </a:rPr>
              <a:t>There were 344,600 home fires and 2,890 deaths reported in the U.S. in 2023.</a:t>
            </a:r>
          </a:p>
          <a:p>
            <a:pPr marL="342900" lvl="1" indent="-342900">
              <a:lnSpc>
                <a:spcPct val="130000"/>
              </a:lnSpc>
              <a:spcBef>
                <a:spcPts val="1000"/>
              </a:spcBef>
            </a:pPr>
            <a:r>
              <a:rPr lang="en-US" sz="1900" dirty="0">
                <a:solidFill>
                  <a:srgbClr val="BF4324"/>
                </a:solidFill>
                <a:sym typeface="Roboto"/>
              </a:rPr>
              <a:t>Electrical distribution or lighting equipment was involved in more than 43% of home Christmas tree fires</a:t>
            </a:r>
          </a:p>
          <a:p>
            <a:pPr marL="342900" lvl="1" indent="-342900">
              <a:lnSpc>
                <a:spcPct val="130000"/>
              </a:lnSpc>
              <a:spcBef>
                <a:spcPts val="1000"/>
              </a:spcBef>
            </a:pPr>
            <a:r>
              <a:rPr lang="en-US" sz="1900" dirty="0">
                <a:solidFill>
                  <a:srgbClr val="BF4324"/>
                </a:solidFill>
                <a:sym typeface="Roboto"/>
              </a:rPr>
              <a:t>Thanksgiving is the peak day for home cooking fires, followed by Christmas Day and Christmas Eve. </a:t>
            </a:r>
          </a:p>
          <a:p>
            <a:pPr marL="342900" lvl="1" indent="-342900">
              <a:lnSpc>
                <a:spcPct val="130000"/>
              </a:lnSpc>
              <a:spcBef>
                <a:spcPts val="1000"/>
              </a:spcBef>
            </a:pPr>
            <a:r>
              <a:rPr lang="en-US" sz="1900" dirty="0">
                <a:solidFill>
                  <a:srgbClr val="BF4324"/>
                </a:solidFill>
              </a:rPr>
              <a:t>In 2021, U.S. fire departments responded to roughly 170,000 home cooking fires. These incidents resulted in roughly 135 deaths, 3,000 injuries, and more than $494 million in property damage.</a:t>
            </a:r>
          </a:p>
          <a:p>
            <a:pPr marL="228600" lvl="1">
              <a:lnSpc>
                <a:spcPct val="130000"/>
              </a:lnSpc>
              <a:spcBef>
                <a:spcPts val="1000"/>
              </a:spcBef>
            </a:pPr>
            <a:endParaRPr lang="en-US" sz="1800" dirty="0">
              <a:solidFill>
                <a:srgbClr val="BF4324"/>
              </a:solidFill>
              <a:sym typeface="Roboto"/>
            </a:endParaRPr>
          </a:p>
        </p:txBody>
      </p:sp>
      <p:grpSp>
        <p:nvGrpSpPr>
          <p:cNvPr id="9" name="Group 10">
            <a:extLst>
              <a:ext uri="{FF2B5EF4-FFF2-40B4-BE49-F238E27FC236}">
                <a16:creationId xmlns:a16="http://schemas.microsoft.com/office/drawing/2014/main" id="{38ACDEA6-D488-33B0-0E7E-E3F01499C175}"/>
              </a:ext>
            </a:extLst>
          </p:cNvPr>
          <p:cNvGrpSpPr/>
          <p:nvPr/>
        </p:nvGrpSpPr>
        <p:grpSpPr>
          <a:xfrm>
            <a:off x="7787640" y="2651760"/>
            <a:ext cx="3566160" cy="2359152"/>
            <a:chOff x="0" y="0"/>
            <a:chExt cx="1227843" cy="812800"/>
          </a:xfrm>
        </p:grpSpPr>
        <p:sp>
          <p:nvSpPr>
            <p:cNvPr id="10" name="Freeform 11">
              <a:extLst>
                <a:ext uri="{FF2B5EF4-FFF2-40B4-BE49-F238E27FC236}">
                  <a16:creationId xmlns:a16="http://schemas.microsoft.com/office/drawing/2014/main" id="{ABCDD5E7-90AE-0599-6B7E-8145AFB4CF0D}"/>
                </a:ext>
              </a:extLst>
            </p:cNvPr>
            <p:cNvSpPr/>
            <p:nvPr/>
          </p:nvSpPr>
          <p:spPr>
            <a:xfrm>
              <a:off x="0" y="0"/>
              <a:ext cx="1227843" cy="812800"/>
            </a:xfrm>
            <a:custGeom>
              <a:avLst/>
              <a:gdLst/>
              <a:ahLst/>
              <a:cxnLst/>
              <a:rect l="l" t="t" r="r" b="b"/>
              <a:pathLst>
                <a:path w="1227843" h="812800">
                  <a:moveTo>
                    <a:pt x="43814" y="0"/>
                  </a:moveTo>
                  <a:lnTo>
                    <a:pt x="1184029" y="0"/>
                  </a:lnTo>
                  <a:cubicBezTo>
                    <a:pt x="1195649" y="0"/>
                    <a:pt x="1206794" y="4616"/>
                    <a:pt x="1215010" y="12833"/>
                  </a:cubicBezTo>
                  <a:cubicBezTo>
                    <a:pt x="1223227" y="21049"/>
                    <a:pt x="1227843" y="32194"/>
                    <a:pt x="1227843" y="43814"/>
                  </a:cubicBezTo>
                  <a:lnTo>
                    <a:pt x="1227843" y="768986"/>
                  </a:lnTo>
                  <a:cubicBezTo>
                    <a:pt x="1227843" y="780606"/>
                    <a:pt x="1223227" y="791751"/>
                    <a:pt x="1215010" y="799967"/>
                  </a:cubicBezTo>
                  <a:cubicBezTo>
                    <a:pt x="1206794" y="808184"/>
                    <a:pt x="1195649" y="812800"/>
                    <a:pt x="1184029" y="812800"/>
                  </a:cubicBezTo>
                  <a:lnTo>
                    <a:pt x="43814" y="812800"/>
                  </a:lnTo>
                  <a:cubicBezTo>
                    <a:pt x="32194" y="812800"/>
                    <a:pt x="21049" y="808184"/>
                    <a:pt x="12833" y="799967"/>
                  </a:cubicBezTo>
                  <a:cubicBezTo>
                    <a:pt x="4616" y="791751"/>
                    <a:pt x="0" y="780606"/>
                    <a:pt x="0" y="768986"/>
                  </a:cubicBezTo>
                  <a:lnTo>
                    <a:pt x="0" y="43814"/>
                  </a:lnTo>
                  <a:cubicBezTo>
                    <a:pt x="0" y="32194"/>
                    <a:pt x="4616" y="21049"/>
                    <a:pt x="12833" y="12833"/>
                  </a:cubicBezTo>
                  <a:cubicBezTo>
                    <a:pt x="21049" y="4616"/>
                    <a:pt x="32194" y="0"/>
                    <a:pt x="43814" y="0"/>
                  </a:cubicBezTo>
                  <a:close/>
                </a:path>
              </a:pathLst>
            </a:custGeom>
            <a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9330955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5AC794-BCCE-F7D5-D085-9999D608A1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96418-05C3-3349-5D38-C044403ADE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cap="all" dirty="0">
                <a:solidFill>
                  <a:srgbClr val="8F321D"/>
                </a:solidFill>
              </a:rPr>
              <a:t>Home cooking fire tips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821D1C9-94DC-2EE9-5F6E-7E55C5BC18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7810" y="1354189"/>
            <a:ext cx="6680854" cy="4351338"/>
          </a:xfrm>
        </p:spPr>
        <p:txBody>
          <a:bodyPr>
            <a:noAutofit/>
          </a:bodyPr>
          <a:lstStyle/>
          <a:p>
            <a:pPr marL="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rgbClr val="BF4324"/>
                </a:solidFill>
              </a:rPr>
              <a:t>The primary cause of ignition in nonconfined home cooking fires was unattended cooking equipment, accounting for 37% of cases. </a:t>
            </a:r>
          </a:p>
          <a:p>
            <a:pPr marL="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rgbClr val="BF4324"/>
                </a:solidFill>
              </a:rPr>
              <a:t>Remember these tips when cooking: </a:t>
            </a:r>
          </a:p>
          <a:p>
            <a:pPr marL="457200" lvl="1" indent="0">
              <a:lnSpc>
                <a:spcPct val="150000"/>
              </a:lnSpc>
              <a:spcBef>
                <a:spcPts val="0"/>
              </a:spcBef>
            </a:pPr>
            <a:r>
              <a:rPr lang="en-US" dirty="0">
                <a:solidFill>
                  <a:srgbClr val="BF4324"/>
                </a:solidFill>
                <a:sym typeface="Roboto"/>
              </a:rPr>
              <a:t>Stay in the kitchen when using cooking oil</a:t>
            </a:r>
          </a:p>
          <a:p>
            <a:pPr marL="457200" lvl="1" indent="0">
              <a:lnSpc>
                <a:spcPct val="150000"/>
              </a:lnSpc>
              <a:spcBef>
                <a:spcPts val="0"/>
              </a:spcBef>
            </a:pPr>
            <a:r>
              <a:rPr lang="en-US" dirty="0">
                <a:solidFill>
                  <a:srgbClr val="BF4324"/>
                </a:solidFill>
                <a:sym typeface="Roboto"/>
              </a:rPr>
              <a:t>Never cook when you are tired</a:t>
            </a:r>
          </a:p>
          <a:p>
            <a:pPr marL="457200" lvl="1" indent="0">
              <a:lnSpc>
                <a:spcPct val="150000"/>
              </a:lnSpc>
              <a:spcBef>
                <a:spcPts val="0"/>
              </a:spcBef>
            </a:pPr>
            <a:r>
              <a:rPr lang="en-US" dirty="0">
                <a:solidFill>
                  <a:srgbClr val="BF4324"/>
                </a:solidFill>
              </a:rPr>
              <a:t>Stand by your pan. If you leave the kitchen, turn the burner off</a:t>
            </a:r>
          </a:p>
        </p:txBody>
      </p:sp>
      <p:sp>
        <p:nvSpPr>
          <p:cNvPr id="6" name="Freeform 8">
            <a:extLst>
              <a:ext uri="{FF2B5EF4-FFF2-40B4-BE49-F238E27FC236}">
                <a16:creationId xmlns:a16="http://schemas.microsoft.com/office/drawing/2014/main" id="{A8DD7DFF-2AB9-F5BF-5776-CC797D4AB1F4}"/>
              </a:ext>
            </a:extLst>
          </p:cNvPr>
          <p:cNvSpPr/>
          <p:nvPr/>
        </p:nvSpPr>
        <p:spPr>
          <a:xfrm>
            <a:off x="7598664" y="2679752"/>
            <a:ext cx="4034333" cy="2717323"/>
          </a:xfrm>
          <a:custGeom>
            <a:avLst/>
            <a:gdLst/>
            <a:ahLst/>
            <a:cxnLst/>
            <a:rect l="l" t="t" r="r" b="b"/>
            <a:pathLst>
              <a:path w="1227843" h="812800">
                <a:moveTo>
                  <a:pt x="29342" y="0"/>
                </a:moveTo>
                <a:lnTo>
                  <a:pt x="1198501" y="0"/>
                </a:lnTo>
                <a:cubicBezTo>
                  <a:pt x="1214706" y="0"/>
                  <a:pt x="1227843" y="13137"/>
                  <a:pt x="1227843" y="29342"/>
                </a:cubicBezTo>
                <a:lnTo>
                  <a:pt x="1227843" y="783458"/>
                </a:lnTo>
                <a:cubicBezTo>
                  <a:pt x="1227843" y="791240"/>
                  <a:pt x="1224752" y="798703"/>
                  <a:pt x="1219249" y="804206"/>
                </a:cubicBezTo>
                <a:cubicBezTo>
                  <a:pt x="1213746" y="809709"/>
                  <a:pt x="1206283" y="812800"/>
                  <a:pt x="1198501" y="812800"/>
                </a:cubicBezTo>
                <a:lnTo>
                  <a:pt x="29342" y="812800"/>
                </a:lnTo>
                <a:cubicBezTo>
                  <a:pt x="21560" y="812800"/>
                  <a:pt x="14097" y="809709"/>
                  <a:pt x="8594" y="804206"/>
                </a:cubicBezTo>
                <a:cubicBezTo>
                  <a:pt x="3091" y="798703"/>
                  <a:pt x="0" y="791240"/>
                  <a:pt x="0" y="783458"/>
                </a:cubicBezTo>
                <a:lnTo>
                  <a:pt x="0" y="29342"/>
                </a:lnTo>
                <a:cubicBezTo>
                  <a:pt x="0" y="21560"/>
                  <a:pt x="3091" y="14097"/>
                  <a:pt x="8594" y="8594"/>
                </a:cubicBezTo>
                <a:cubicBezTo>
                  <a:pt x="14097" y="3091"/>
                  <a:pt x="21560" y="0"/>
                  <a:pt x="29342" y="0"/>
                </a:cubicBezTo>
                <a:close/>
              </a:path>
            </a:pathLst>
          </a:cu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4657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806BDB-7E53-54B0-DA25-A0DCF9D3B7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55BD07-F4F0-D3A1-F8DB-A46A3E7244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cap="all" dirty="0">
                <a:solidFill>
                  <a:srgbClr val="8F321D"/>
                </a:solidFill>
              </a:rPr>
              <a:t>Safe Decorating tips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819FAEC-400D-2954-6301-300051F4BB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5153" y="1690688"/>
            <a:ext cx="6180124" cy="4351338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rgbClr val="BF4324"/>
                </a:solidFill>
              </a:rPr>
              <a:t>Turn off all lights and decorations before going to bed or leaving the house</a:t>
            </a:r>
          </a:p>
          <a:p>
            <a:r>
              <a:rPr lang="en-US" sz="2000" dirty="0">
                <a:solidFill>
                  <a:srgbClr val="BF4324"/>
                </a:solidFill>
              </a:rPr>
              <a:t>Use indoor and outdoor lights in their appropriate locations</a:t>
            </a:r>
          </a:p>
          <a:p>
            <a:r>
              <a:rPr lang="en-US" sz="2000" dirty="0">
                <a:solidFill>
                  <a:srgbClr val="BF4324"/>
                </a:solidFill>
              </a:rPr>
              <a:t>Place your tree at least three feet away from any heat source</a:t>
            </a:r>
          </a:p>
          <a:p>
            <a:pPr marL="228600" lvl="1">
              <a:spcBef>
                <a:spcPts val="1000"/>
              </a:spcBef>
            </a:pPr>
            <a:r>
              <a:rPr lang="en-US" sz="2000" dirty="0">
                <a:solidFill>
                  <a:srgbClr val="BF4324"/>
                </a:solidFill>
                <a:sym typeface="Roboto"/>
              </a:rPr>
              <a:t>Choose decorations that are flame resistant or flame retardant</a:t>
            </a:r>
          </a:p>
          <a:p>
            <a:pPr marL="228600" lvl="1">
              <a:spcBef>
                <a:spcPts val="1000"/>
              </a:spcBef>
            </a:pPr>
            <a:r>
              <a:rPr lang="en-US" sz="2000" dirty="0">
                <a:solidFill>
                  <a:srgbClr val="BF4324"/>
                </a:solidFill>
              </a:rPr>
              <a:t>Water your Christmas tree daily. Dry trees ignite and burn quickly</a:t>
            </a:r>
          </a:p>
          <a:p>
            <a:pPr marL="228600" lvl="1">
              <a:spcBef>
                <a:spcPts val="1000"/>
              </a:spcBef>
            </a:pPr>
            <a:r>
              <a:rPr lang="en-US" sz="2000" dirty="0">
                <a:solidFill>
                  <a:srgbClr val="BF4324"/>
                </a:solidFill>
              </a:rPr>
              <a:t>Use battery-operated flameless candles as an alternative </a:t>
            </a:r>
            <a:r>
              <a:rPr lang="en-US" sz="2000">
                <a:solidFill>
                  <a:srgbClr val="BF4324"/>
                </a:solidFill>
              </a:rPr>
              <a:t>to real ones</a:t>
            </a:r>
            <a:endParaRPr lang="en-US" sz="2000" dirty="0">
              <a:solidFill>
                <a:srgbClr val="BF4324"/>
              </a:solidFill>
            </a:endParaRPr>
          </a:p>
          <a:p>
            <a:endParaRPr lang="en-US" dirty="0">
              <a:solidFill>
                <a:srgbClr val="BF4324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2" name="Freeform 10">
            <a:extLst>
              <a:ext uri="{FF2B5EF4-FFF2-40B4-BE49-F238E27FC236}">
                <a16:creationId xmlns:a16="http://schemas.microsoft.com/office/drawing/2014/main" id="{E1F5D12F-8AC8-E941-26C9-27228D3D2534}"/>
              </a:ext>
            </a:extLst>
          </p:cNvPr>
          <p:cNvSpPr/>
          <p:nvPr/>
        </p:nvSpPr>
        <p:spPr>
          <a:xfrm>
            <a:off x="7150608" y="2081174"/>
            <a:ext cx="4535424" cy="2999232"/>
          </a:xfrm>
          <a:custGeom>
            <a:avLst/>
            <a:gdLst/>
            <a:ahLst/>
            <a:cxnLst/>
            <a:rect l="l" t="t" r="r" b="b"/>
            <a:pathLst>
              <a:path w="1227843" h="812800">
                <a:moveTo>
                  <a:pt x="29342" y="0"/>
                </a:moveTo>
                <a:lnTo>
                  <a:pt x="1198501" y="0"/>
                </a:lnTo>
                <a:cubicBezTo>
                  <a:pt x="1214706" y="0"/>
                  <a:pt x="1227843" y="13137"/>
                  <a:pt x="1227843" y="29342"/>
                </a:cubicBezTo>
                <a:lnTo>
                  <a:pt x="1227843" y="783458"/>
                </a:lnTo>
                <a:cubicBezTo>
                  <a:pt x="1227843" y="791240"/>
                  <a:pt x="1224752" y="798703"/>
                  <a:pt x="1219249" y="804206"/>
                </a:cubicBezTo>
                <a:cubicBezTo>
                  <a:pt x="1213746" y="809709"/>
                  <a:pt x="1206283" y="812800"/>
                  <a:pt x="1198501" y="812800"/>
                </a:cubicBezTo>
                <a:lnTo>
                  <a:pt x="29342" y="812800"/>
                </a:lnTo>
                <a:cubicBezTo>
                  <a:pt x="21560" y="812800"/>
                  <a:pt x="14097" y="809709"/>
                  <a:pt x="8594" y="804206"/>
                </a:cubicBezTo>
                <a:cubicBezTo>
                  <a:pt x="3091" y="798703"/>
                  <a:pt x="0" y="791240"/>
                  <a:pt x="0" y="783458"/>
                </a:cubicBezTo>
                <a:lnTo>
                  <a:pt x="0" y="29342"/>
                </a:lnTo>
                <a:cubicBezTo>
                  <a:pt x="0" y="21560"/>
                  <a:pt x="3091" y="14097"/>
                  <a:pt x="8594" y="8594"/>
                </a:cubicBezTo>
                <a:cubicBezTo>
                  <a:pt x="14097" y="3091"/>
                  <a:pt x="21560" y="0"/>
                  <a:pt x="29342" y="0"/>
                </a:cubicBezTo>
                <a:close/>
              </a:path>
            </a:pathLst>
          </a:cu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59351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9DE908BBD4799408A9C4F5847499BC8" ma:contentTypeVersion="10" ma:contentTypeDescription="Create a new document." ma:contentTypeScope="" ma:versionID="3881de7acba5ec9cc630ca3c11b40326">
  <xsd:schema xmlns:xsd="http://www.w3.org/2001/XMLSchema" xmlns:xs="http://www.w3.org/2001/XMLSchema" xmlns:p="http://schemas.microsoft.com/office/2006/metadata/properties" xmlns:ns2="641575a9-c576-4432-987b-487ff34b4f42" targetNamespace="http://schemas.microsoft.com/office/2006/metadata/properties" ma:root="true" ma:fieldsID="c0febb3f52b1f5e866381b62688431b4" ns2:_="">
    <xsd:import namespace="641575a9-c576-4432-987b-487ff34b4f4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41575a9-c576-4432-987b-487ff34b4f4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acef215b-19b7-4691-95f4-27d2fe62d5d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41575a9-c576-4432-987b-487ff34b4f42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89BB177-7092-4B2E-9D06-625F3FA65FF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41575a9-c576-4432-987b-487ff34b4f4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798E8A4-12EF-45FB-8388-A7011291F8D5}">
  <ds:schemaRefs>
    <ds:schemaRef ds:uri="http://purl.org/dc/dcmitype/"/>
    <ds:schemaRef ds:uri="http://www.w3.org/XML/1998/namespace"/>
    <ds:schemaRef ds:uri="http://purl.org/dc/elements/1.1/"/>
    <ds:schemaRef ds:uri="http://schemas.microsoft.com/office/2006/metadata/properties"/>
    <ds:schemaRef ds:uri="http://purl.org/dc/terms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641575a9-c576-4432-987b-487ff34b4f42"/>
  </ds:schemaRefs>
</ds:datastoreItem>
</file>

<file path=customXml/itemProps3.xml><?xml version="1.0" encoding="utf-8"?>
<ds:datastoreItem xmlns:ds="http://schemas.openxmlformats.org/officeDocument/2006/customXml" ds:itemID="{D3F7C1E9-2BB9-4F4D-BF13-E6E2D6F4BF4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4319</TotalTime>
  <Words>688</Words>
  <Application>Microsoft Office PowerPoint</Application>
  <PresentationFormat>Widescreen</PresentationFormat>
  <Paragraphs>53</Paragraphs>
  <Slides>11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Aptos</vt:lpstr>
      <vt:lpstr>Aptos Display</vt:lpstr>
      <vt:lpstr>Arial</vt:lpstr>
      <vt:lpstr>Roboto</vt:lpstr>
      <vt:lpstr>Office Theme</vt:lpstr>
      <vt:lpstr>PowerPoint Presentation</vt:lpstr>
      <vt:lpstr>Thanksgiving travel</vt:lpstr>
      <vt:lpstr>Holiday Travel TIPS</vt:lpstr>
      <vt:lpstr>Safe driving tips</vt:lpstr>
      <vt:lpstr>Drinking and driving</vt:lpstr>
      <vt:lpstr>Carbon monoxide awareness</vt:lpstr>
      <vt:lpstr>Home fires</vt:lpstr>
      <vt:lpstr>Home cooking fire tips</vt:lpstr>
      <vt:lpstr>Safe Decorating tips</vt:lpstr>
      <vt:lpstr>Home heating tips</vt:lpstr>
      <vt:lpstr>Resources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Robinson, Charity</dc:creator>
  <cp:lastModifiedBy>charity.m.robinson3</cp:lastModifiedBy>
  <cp:revision>25</cp:revision>
  <dcterms:created xsi:type="dcterms:W3CDTF">2025-10-27T17:00:23Z</dcterms:created>
  <dcterms:modified xsi:type="dcterms:W3CDTF">2025-11-13T15:13:41Z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0x01010089DE908BBD4799408A9C4F5847499BC8</vt:lpwstr>
  </property>
  <property fmtid="{D5CDD505-2E9C-101B-9397-08002B2CF9AE}" pid="3" name="MediaServiceImageTags">
    <vt:lpwstr/>
  </property>
</Properties>
</file>